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9144000" cy="5143500" type="screen16x9"/>
  <p:notesSz cx="6858000" cy="9144000"/>
  <p:embeddedFontLst>
    <p:embeddedFont>
      <p:font typeface="Acme" panose="02000706050000020004" pitchFamily="2" charset="0"/>
      <p:regular r:id="rId45"/>
    </p:embeddedFont>
    <p:embeddedFont>
      <p:font typeface="Calisto MT" panose="02040603050505030304" pitchFamily="18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Comic Sans MS" panose="030F0902030302020204" pitchFamily="66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T Sans Narrow" panose="020B0506020203020204" pitchFamily="34" charset="0"/>
      <p:regular r:id="rId63"/>
      <p:bold r:id="rId64"/>
    </p:embeddedFont>
  </p:embeddedFontLst>
  <p:custDataLst>
    <p:tags r:id="rId6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DEDEDE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9"/>
  </p:normalViewPr>
  <p:slideViewPr>
    <p:cSldViewPr snapToGrid="0" showGuides="1">
      <p:cViewPr varScale="1">
        <p:scale>
          <a:sx n="124" d="100"/>
          <a:sy n="124" d="100"/>
        </p:scale>
        <p:origin x="176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2" name="文本框 0"/>
          <p:cNvSpPr txBox="1"/>
          <p:nvPr userDrawn="1">
            <p:custDataLst>
              <p:tags r:id="rId1"/>
            </p:custDataLst>
          </p:nvPr>
        </p:nvSpPr>
        <p:spPr>
          <a:xfrm>
            <a:off x="325120" y="4673600"/>
            <a:ext cx="7836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无模型-P,R未知 -&gt; 蒙特卡洛方法 -&gt; 基于所有经验E的RL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2" name="文本框 0"/>
          <p:cNvSpPr txBox="1"/>
          <p:nvPr userDrawn="1"/>
        </p:nvSpPr>
        <p:spPr>
          <a:xfrm>
            <a:off x="325120" y="4673600"/>
            <a:ext cx="7836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无模型-P,R未知 -&gt; 蒙特卡洛方法 -&gt; 基于所有经验E的RL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MC：蒙特卡洛学习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102099" y="2742074"/>
            <a:ext cx="4175325" cy="116090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方法：学习</a:t>
            </a:r>
            <a:r>
              <a:rPr lang="zh-CN" sz="1400" b="1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随机变量的期望值</a:t>
            </a: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 - 采样数据，平均值估计</a:t>
            </a:r>
            <a:endParaRPr sz="140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算法：</a:t>
            </a:r>
            <a:endParaRPr sz="140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基础MC算法  -  效率低，没法实际用，理解</a:t>
            </a:r>
            <a:r>
              <a:rPr lang="zh-CN" altLang="en-US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核心</a:t>
            </a:r>
            <a:r>
              <a:rPr lang="en-US" alt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idea</a:t>
            </a:r>
            <a:endParaRPr sz="140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MC Exploring Starts</a:t>
            </a:r>
            <a:endParaRPr sz="140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MC ε -greedy</a:t>
            </a:r>
            <a:endParaRPr sz="140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79300" y="2742075"/>
            <a:ext cx="2187000" cy="8433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假设：环境模型未知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/>
          <a:srcRect l="344" t="37586" r="97359" b="22312"/>
          <a:stretch>
            <a:fillRect/>
          </a:stretch>
        </p:blipFill>
        <p:spPr>
          <a:xfrm>
            <a:off x="2405070" y="3170350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/>
          <a:srcRect l="414" t="27909" r="97276" b="22543"/>
          <a:stretch>
            <a:fillRect/>
          </a:stretch>
        </p:blipFill>
        <p:spPr>
          <a:xfrm>
            <a:off x="2982255" y="3170764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066750" y="3448425"/>
            <a:ext cx="19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利用数据！</a:t>
            </a:r>
            <a:endParaRPr sz="18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4720175" y="3647075"/>
            <a:ext cx="26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model-free RL Algorithm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B7FBBB-A90A-80DE-9479-ABA85D112523}"/>
              </a:ext>
            </a:extLst>
          </p:cNvPr>
          <p:cNvSpPr txBox="1"/>
          <p:nvPr/>
        </p:nvSpPr>
        <p:spPr>
          <a:xfrm>
            <a:off x="277580" y="1002091"/>
            <a:ext cx="7635922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算法关键是： 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to understand how to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convert the policy iteration algorithm to be model-free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-apple-system"/>
              </a:rPr>
              <a:t>基础：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policy iteration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Monte Carlo mean estimation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06367-BCE0-B5F0-73DC-55C6FDD6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16" y="1662080"/>
            <a:ext cx="4939601" cy="28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25C5E-8A11-40CA-1F2A-DE1E15FD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80" y="1090870"/>
            <a:ext cx="5928386" cy="3409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D639B-5FB8-9AD6-87CE-BE7CF653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9" y="1133801"/>
            <a:ext cx="2094919" cy="5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54960-82FD-2B6E-BEA4-E892D8FF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9" y="939950"/>
            <a:ext cx="5615833" cy="36156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82B12A-0B86-9546-4AB2-35912A19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81" y="939950"/>
            <a:ext cx="1962438" cy="5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0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9EF35-D7D0-158A-7D4D-E4904C2C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7" y="930345"/>
            <a:ext cx="6172331" cy="3628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FE5F9-936C-3F03-90BA-D505E484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81" y="939950"/>
            <a:ext cx="1962438" cy="5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CDD02-E53A-BF4B-EB29-30D3CA19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7" y="917173"/>
            <a:ext cx="5920627" cy="3764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6143F7-17B8-7F97-24E8-88736314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81" y="939950"/>
            <a:ext cx="1962438" cy="5498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8B7CA5-D7BC-A885-87F8-DC9D01045F2F}"/>
              </a:ext>
            </a:extLst>
          </p:cNvPr>
          <p:cNvSpPr/>
          <p:nvPr/>
        </p:nvSpPr>
        <p:spPr>
          <a:xfrm>
            <a:off x="1839074" y="3071973"/>
            <a:ext cx="4756935" cy="493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39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7DCC5-61D3-D1BA-EDB7-9C6064572C02}"/>
              </a:ext>
            </a:extLst>
          </p:cNvPr>
          <p:cNvSpPr txBox="1"/>
          <p:nvPr/>
        </p:nvSpPr>
        <p:spPr>
          <a:xfrm>
            <a:off x="489396" y="1002091"/>
            <a:ext cx="8308783" cy="361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MC Basic is a variant of the policy iteration algorithm.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The model-free algorithms are built up based on model-based ones.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is, therefore, necessary to understand model-based algorithms first before studying model-free algorithms.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MC Basic is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useful to reveal the core idea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MC-based model-free RL, but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not practical due to low efficiency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does MC Basic estimate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action values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instead of state values?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   That is because state values cannot be used to improve policies directly. When models are not available, we should directly estimate action values. </a:t>
            </a: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Since policy iteration is convergent, the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convergence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MC Basic is </a:t>
            </a:r>
            <a:r>
              <a:rPr lang="en-US" altLang="zh-CN" sz="1600" dirty="0">
                <a:latin typeface="Comic Sans MS" panose="030F0702030302020204" pitchFamily="66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also guaranteed to be convergent given sufficient episodes. </a:t>
            </a:r>
            <a:endParaRPr lang="zh-CN" alt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0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A39D4E-1DD3-E565-6416-17D00BE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42" y="1161132"/>
            <a:ext cx="4364966" cy="12274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FEB3AF-6925-6935-B77E-B29408E9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381" y="2596197"/>
            <a:ext cx="5920627" cy="18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1827DB-9A8D-B3D8-D08E-868F2A53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36" y="1379058"/>
            <a:ext cx="6164462" cy="19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E73C5A-FE09-509C-6E65-96AD803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86" y="858253"/>
            <a:ext cx="4670100" cy="22846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8A2BC2-4522-E172-BE7C-831411F33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86" y="3177892"/>
            <a:ext cx="4670100" cy="17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2C3210-A599-7B81-6F26-09BD82F9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26" y="1174948"/>
            <a:ext cx="4850674" cy="29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78472A-69FA-7EE2-F7DB-354185C2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73" y="1808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Monte Carlo Learning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84F5C7F-5EF3-540D-93DD-5BD07073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873" y="1085492"/>
            <a:ext cx="8520600" cy="3302700"/>
          </a:xfrm>
        </p:spPr>
        <p:txBody>
          <a:bodyPr/>
          <a:lstStyle/>
          <a:p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复习：</a:t>
            </a:r>
            <a:r>
              <a:rPr lang="en-US" altLang="zh-CN" b="1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Belman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方程</a:t>
            </a:r>
            <a:r>
              <a:rPr lang="en-US" altLang="zh-CN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与</a:t>
            </a:r>
            <a:r>
              <a:rPr lang="en-US" altLang="zh-CN" b="1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Belman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最优方程</a:t>
            </a:r>
            <a:r>
              <a:rPr lang="en-US" altLang="zh-CN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BOE</a:t>
            </a:r>
            <a:endParaRPr lang="en-US" altLang="zh-CN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1743F9-405C-379F-6E28-7BAC2620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7" y="1862771"/>
            <a:ext cx="5167365" cy="16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88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7604ED-CE61-75EB-1427-9F835DFCDD5A}"/>
              </a:ext>
            </a:extLst>
          </p:cNvPr>
          <p:cNvSpPr txBox="1"/>
          <p:nvPr/>
        </p:nvSpPr>
        <p:spPr>
          <a:xfrm>
            <a:off x="2865313" y="1002091"/>
            <a:ext cx="593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Exercise: now update the policy for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7"/>
              </a:rPr>
              <a:t>3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using MC Basic!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EDD455-8343-1E3F-5DBE-EE7E2E1C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13" y="1418423"/>
            <a:ext cx="4922498" cy="7090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EA240F-69B1-790E-D168-3DFCF0D41832}"/>
                  </a:ext>
                </a:extLst>
              </p:cNvPr>
              <p:cNvSpPr txBox="1"/>
              <p:nvPr/>
            </p:nvSpPr>
            <p:spPr>
              <a:xfrm>
                <a:off x="2865313" y="2127481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从  (s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,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1)  开始的</a:t>
                </a:r>
                <a:r>
                  <a:rPr lang="en-US" altLang="zh-CN" dirty="0"/>
                  <a:t>episode</a:t>
                </a:r>
                <a:r>
                  <a:rPr lang="zh-CN" altLang="en-US" dirty="0"/>
                  <a:t> ：</a:t>
                </a:r>
                <a:r>
                  <a:rPr lang="en-US" altLang="zh-CN" dirty="0"/>
                  <a:t>-1+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EA240F-69B1-790E-D168-3DFCF0D41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13" y="2127481"/>
                <a:ext cx="4572000" cy="307777"/>
              </a:xfrm>
              <a:prstGeom prst="rect">
                <a:avLst/>
              </a:prstGeom>
              <a:blipFill>
                <a:blip r:embed="rId4"/>
                <a:stretch>
                  <a:fillRect l="-277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3BF6B5-8017-A193-F14E-8F8D118B5D72}"/>
                  </a:ext>
                </a:extLst>
              </p:cNvPr>
              <p:cNvSpPr txBox="1"/>
              <p:nvPr/>
            </p:nvSpPr>
            <p:spPr>
              <a:xfrm>
                <a:off x="2865313" y="2571750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从  (s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, </a:t>
                </a:r>
                <a:r>
                  <a:rPr lang="en-US" altLang="zh-CN" dirty="0"/>
                  <a:t>a4</a:t>
                </a:r>
                <a:r>
                  <a:rPr lang="zh-CN" altLang="en-US" dirty="0"/>
                  <a:t>)  开始的</a:t>
                </a:r>
                <a:r>
                  <a:rPr lang="en-US" altLang="zh-CN" dirty="0"/>
                  <a:t>episode</a:t>
                </a:r>
                <a:r>
                  <a:rPr lang="zh-CN" altLang="en-US" dirty="0"/>
                  <a:t> ：</a:t>
                </a:r>
                <a:r>
                  <a:rPr lang="en-US" altLang="zh-CN" dirty="0"/>
                  <a:t>-1+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3BF6B5-8017-A193-F14E-8F8D118B5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13" y="2571750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l="-277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B18E168-6CE7-EC01-731D-FAF995B037F2}"/>
                  </a:ext>
                </a:extLst>
              </p:cNvPr>
              <p:cNvSpPr txBox="1"/>
              <p:nvPr/>
            </p:nvSpPr>
            <p:spPr>
              <a:xfrm>
                <a:off x="2865313" y="3126978"/>
                <a:ext cx="55492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从  (s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, </a:t>
                </a:r>
                <a:r>
                  <a:rPr lang="en-US" altLang="zh-CN" dirty="0"/>
                  <a:t>a3</a:t>
                </a:r>
                <a:r>
                  <a:rPr lang="zh-CN" altLang="en-US" dirty="0"/>
                  <a:t>)  开始的</a:t>
                </a:r>
                <a:r>
                  <a:rPr lang="en-US" altLang="zh-CN" dirty="0"/>
                  <a:t>episode</a:t>
                </a:r>
                <a:r>
                  <a:rPr lang="zh-CN" altLang="en-US" dirty="0"/>
                  <a:t> ：</a:t>
                </a:r>
                <a:r>
                  <a:rPr lang="en-US" altLang="zh-CN" dirty="0"/>
                  <a:t>0+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B18E168-6CE7-EC01-731D-FAF995B0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13" y="3126978"/>
                <a:ext cx="5549222" cy="307777"/>
              </a:xfrm>
              <a:prstGeom prst="rect">
                <a:avLst/>
              </a:prstGeom>
              <a:blipFill>
                <a:blip r:embed="rId6"/>
                <a:stretch>
                  <a:fillRect l="-228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2E52CD-8689-3D1E-A5C4-7A40914C3350}"/>
                  </a:ext>
                </a:extLst>
              </p:cNvPr>
              <p:cNvSpPr txBox="1"/>
              <p:nvPr/>
            </p:nvSpPr>
            <p:spPr>
              <a:xfrm>
                <a:off x="2865312" y="3660227"/>
                <a:ext cx="52307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从  (s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, </a:t>
                </a:r>
                <a:r>
                  <a:rPr lang="en-US" altLang="zh-CN" dirty="0"/>
                  <a:t>a2</a:t>
                </a:r>
                <a:r>
                  <a:rPr lang="zh-CN" altLang="en-US" dirty="0"/>
                  <a:t>)  开始的</a:t>
                </a:r>
                <a:r>
                  <a:rPr lang="en-US" altLang="zh-CN" dirty="0"/>
                  <a:t>episode</a:t>
                </a:r>
                <a:r>
                  <a:rPr lang="zh-CN" altLang="en-US" dirty="0"/>
                  <a:t> ：</a:t>
                </a:r>
                <a:r>
                  <a:rPr lang="en-US" altLang="zh-CN" dirty="0"/>
                  <a:t>-1+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2E52CD-8689-3D1E-A5C4-7A40914C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12" y="3660227"/>
                <a:ext cx="5230723" cy="307777"/>
              </a:xfrm>
              <a:prstGeom prst="rect">
                <a:avLst/>
              </a:prstGeom>
              <a:blipFill>
                <a:blip r:embed="rId7"/>
                <a:stretch>
                  <a:fillRect l="-24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825D9CD-87E5-280A-F4B1-88CCEAF64D50}"/>
                  </a:ext>
                </a:extLst>
              </p:cNvPr>
              <p:cNvSpPr txBox="1"/>
              <p:nvPr/>
            </p:nvSpPr>
            <p:spPr>
              <a:xfrm>
                <a:off x="2865311" y="4181006"/>
                <a:ext cx="52307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从  (s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, </a:t>
                </a:r>
                <a:r>
                  <a:rPr lang="en-US" altLang="zh-CN" dirty="0"/>
                  <a:t>a5</a:t>
                </a:r>
                <a:r>
                  <a:rPr lang="zh-CN" altLang="en-US" dirty="0"/>
                  <a:t>)  开始的</a:t>
                </a:r>
                <a:r>
                  <a:rPr lang="en-US" altLang="zh-CN" dirty="0"/>
                  <a:t>episode</a:t>
                </a:r>
                <a:r>
                  <a:rPr lang="zh-CN" altLang="en-US" dirty="0"/>
                  <a:t> ：</a:t>
                </a:r>
                <a:r>
                  <a:rPr lang="en-US" altLang="zh-CN" dirty="0"/>
                  <a:t>0 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825D9CD-87E5-280A-F4B1-88CCEAF6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11" y="4181006"/>
                <a:ext cx="5230723" cy="307777"/>
              </a:xfrm>
              <a:prstGeom prst="rect">
                <a:avLst/>
              </a:prstGeom>
              <a:blipFill>
                <a:blip r:embed="rId8"/>
                <a:stretch>
                  <a:fillRect l="-24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9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Episode Length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375590-64AE-2E7F-4C1A-01165A61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28" y="1323651"/>
            <a:ext cx="6076834" cy="26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A5BC0-B082-7164-5030-83DB97AE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"/>
          <a:stretch/>
        </p:blipFill>
        <p:spPr>
          <a:xfrm>
            <a:off x="3043707" y="175946"/>
            <a:ext cx="5822713" cy="43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8904B-E8D9-4441-863D-81C7B8EB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06" y="45572"/>
            <a:ext cx="6116504" cy="45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7AE3A5-1DE2-C116-FDD8-3F594902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66" y="44393"/>
            <a:ext cx="3846047" cy="2011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21D61-DC55-24EB-24C6-85E07EA9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" y="2173623"/>
            <a:ext cx="6107313" cy="22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12A85-867F-B006-15C8-6B363BC0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47" y="1002091"/>
            <a:ext cx="6616554" cy="3652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DAC11A-A8C0-D43B-0E6B-BA70C04A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35967"/>
            <a:ext cx="3164440" cy="8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E5100-ECA4-728F-E1F0-7F4F1E3E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3" y="936140"/>
            <a:ext cx="6031115" cy="3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1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AB94F3-28E8-A3BF-3893-F38E3ACB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3" y="961307"/>
            <a:ext cx="5935866" cy="3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29C42-5C42-B00B-4E9A-E329B190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8" y="923744"/>
            <a:ext cx="5928247" cy="36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1AB540-9213-EB52-3777-2E6AB818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3" y="820701"/>
            <a:ext cx="5570806" cy="38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复习下</a:t>
            </a:r>
            <a:r>
              <a:rPr lang="en-US" altLang="zh-CN"/>
              <a:t> BE</a:t>
            </a:r>
            <a:r>
              <a:rPr lang="zh-CN" altLang="en-US"/>
              <a:t>和</a:t>
            </a:r>
            <a:r>
              <a:rPr lang="en-US" altLang="zh-CN"/>
              <a:t>BOE</a:t>
            </a:r>
          </a:p>
        </p:txBody>
      </p:sp>
      <p:sp>
        <p:nvSpPr>
          <p:cNvPr id="3" name="文本占位符 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</a:t>
            </a:r>
          </a:p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>
          <a:xfrm>
            <a:off x="4156917" y="1266174"/>
            <a:ext cx="4717540" cy="3365415"/>
          </a:xfrm>
        </p:spPr>
        <p:txBody>
          <a:bodyPr/>
          <a:lstStyle/>
          <a:p>
            <a:r>
              <a:rPr lang="en-US" altLang="zh-CN" dirty="0"/>
              <a:t>BOE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DFFAB75-EF0F-4FA2-9F40-9CE957E64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1522"/>
              </p:ext>
            </p:extLst>
          </p:nvPr>
        </p:nvGraphicFramePr>
        <p:xfrm>
          <a:off x="97733" y="1675030"/>
          <a:ext cx="8734567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910">
                  <a:extLst>
                    <a:ext uri="{9D8B030D-6E8A-4147-A177-3AD203B41FA5}">
                      <a16:colId xmlns:a16="http://schemas.microsoft.com/office/drawing/2014/main" val="426718586"/>
                    </a:ext>
                  </a:extLst>
                </a:gridCol>
                <a:gridCol w="3510128">
                  <a:extLst>
                    <a:ext uri="{9D8B030D-6E8A-4147-A177-3AD203B41FA5}">
                      <a16:colId xmlns:a16="http://schemas.microsoft.com/office/drawing/2014/main" val="3225995129"/>
                    </a:ext>
                  </a:extLst>
                </a:gridCol>
                <a:gridCol w="4678529">
                  <a:extLst>
                    <a:ext uri="{9D8B030D-6E8A-4147-A177-3AD203B41FA5}">
                      <a16:colId xmlns:a16="http://schemas.microsoft.com/office/drawing/2014/main" val="187735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矩阵向量形式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4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元素形式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2712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A142B72-01DB-E819-9B06-B030DBC4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5" y="1780282"/>
            <a:ext cx="2486792" cy="497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545B41-C1B7-83CE-FDF3-5F9EF545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5" y="2499996"/>
            <a:ext cx="3367419" cy="11049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81C94D-D0BE-2C9E-297D-396821C4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3" y="3667646"/>
            <a:ext cx="3037651" cy="942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792FBA-ACBD-A520-E493-E4475D0CF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69" y="1921364"/>
            <a:ext cx="1836474" cy="3200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D57E17-ADCB-1613-E6C4-112885119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774" y="2806572"/>
            <a:ext cx="4124715" cy="797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0EABCA-7CED-F447-1470-7F36ED74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5" y="894767"/>
            <a:ext cx="6141602" cy="36994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567B76-19B4-D870-0A18-EBCE4CD3D240}"/>
              </a:ext>
            </a:extLst>
          </p:cNvPr>
          <p:cNvSpPr txBox="1"/>
          <p:nvPr/>
        </p:nvSpPr>
        <p:spPr>
          <a:xfrm>
            <a:off x="6524090" y="1186755"/>
            <a:ext cx="2137024" cy="159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E0E0E"/>
                </a:solidFill>
                <a:effectLst/>
                <a:latin typeface=".SF NS"/>
              </a:rPr>
              <a:t>Exploring starts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是指在强化学习中，要求从每一个状态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-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动作对（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state-action pair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）出发生成足够多的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Episode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。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MC Basic 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和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MC Exploring Starts 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都需要这个假设。</a:t>
            </a:r>
          </a:p>
        </p:txBody>
      </p:sp>
    </p:spTree>
    <p:extLst>
      <p:ext uri="{BB962C8B-B14F-4D97-AF65-F5344CB8AC3E}">
        <p14:creationId xmlns:p14="http://schemas.microsoft.com/office/powerpoint/2010/main" val="149411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mic Sans MS" panose="030F0702030302020204" pitchFamily="66" charset="0"/>
              </a:rPr>
              <a:t>Soft policies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0713A6-19F1-E267-0B5E-24CC14B3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0" y="1477972"/>
            <a:ext cx="6202561" cy="2308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DB2E74-3690-5FB1-9945-112B904EE8A4}"/>
              </a:ext>
            </a:extLst>
          </p:cNvPr>
          <p:cNvSpPr txBox="1"/>
          <p:nvPr/>
        </p:nvSpPr>
        <p:spPr>
          <a:xfrm>
            <a:off x="3878495" y="101815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智能体有可能采取每个可能的动作（即使概率很小）</a:t>
            </a:r>
          </a:p>
        </p:txBody>
      </p:sp>
    </p:spTree>
    <p:extLst>
      <p:ext uri="{BB962C8B-B14F-4D97-AF65-F5344CB8AC3E}">
        <p14:creationId xmlns:p14="http://schemas.microsoft.com/office/powerpoint/2010/main" val="376449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800" i="1" dirty="0">
                <a:solidFill>
                  <a:srgbClr val="FF0000"/>
                </a:solidFill>
                <a:effectLst/>
                <a:latin typeface="CMMI12"/>
              </a:rPr>
              <a:t>ε</a:t>
            </a:r>
            <a:r>
              <a:rPr lang="el-GR" altLang="zh-CN" sz="1800" dirty="0">
                <a:solidFill>
                  <a:srgbClr val="FF0000"/>
                </a:solidFill>
                <a:effectLst/>
                <a:latin typeface="CMSS12"/>
              </a:rPr>
              <a:t>-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MSS12"/>
              </a:rPr>
              <a:t>greedy policies </a:t>
            </a:r>
            <a:endParaRPr lang="zh-CN" alt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41B543-637C-C129-9801-179220A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52" y="505764"/>
            <a:ext cx="6113542" cy="41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800" i="1" dirty="0">
                <a:solidFill>
                  <a:srgbClr val="FF0000"/>
                </a:solidFill>
                <a:effectLst/>
                <a:latin typeface="CMMI12"/>
              </a:rPr>
              <a:t>ε</a:t>
            </a:r>
            <a:r>
              <a:rPr lang="el-GR" altLang="zh-CN" sz="1800" dirty="0">
                <a:solidFill>
                  <a:srgbClr val="FF0000"/>
                </a:solidFill>
                <a:effectLst/>
                <a:latin typeface="CMSS12"/>
              </a:rPr>
              <a:t>-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MSS12"/>
              </a:rPr>
              <a:t>greedy policies </a:t>
            </a:r>
            <a:endParaRPr lang="zh-CN" alt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254A10-15B0-D387-0B07-D093C603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48" y="870454"/>
            <a:ext cx="6175892" cy="31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3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1FB93-F1F5-435D-02B0-6F31FAEA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21" y="504864"/>
            <a:ext cx="6038734" cy="41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1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EC3D8-6DF8-F01C-A988-099DB294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85" y="577253"/>
            <a:ext cx="5886337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5"/>
            <a:ext cx="4642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Exploration ability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C62F16-7407-E347-F8DC-66FBD97E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7" y="1321801"/>
            <a:ext cx="6187322" cy="27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8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5"/>
            <a:ext cx="4642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Exploration ability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4CEBB-0341-B150-663F-DB76CA67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4" y="1259230"/>
            <a:ext cx="6168272" cy="2625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652D7-5E1F-EA61-C327-49B27789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4" y="1259230"/>
            <a:ext cx="6168272" cy="26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6"/>
            <a:ext cx="2915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Estimate based on one episode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13E81-6120-979A-DF8E-008E3F85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98" y="543236"/>
            <a:ext cx="5629057" cy="41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9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Optimality vs exploration 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A69BD0-972F-BE90-46D4-A2365B2F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04" y="714464"/>
            <a:ext cx="6484235" cy="37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0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5719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本节目标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E44561-73EE-292A-A0B4-310300FD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4" y="1207651"/>
            <a:ext cx="5422924" cy="2514775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8A90A31-22B1-29A9-0799-353D3E74A2F2}"/>
              </a:ext>
            </a:extLst>
          </p:cNvPr>
          <p:cNvSpPr txBox="1">
            <a:spLocks/>
          </p:cNvSpPr>
          <p:nvPr/>
        </p:nvSpPr>
        <p:spPr>
          <a:xfrm>
            <a:off x="311700" y="3626082"/>
            <a:ext cx="3292521" cy="10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/>
              <a:t>总结下概念</a:t>
            </a:r>
            <a:endParaRPr lang="en-US" altLang="zh-CN" sz="1600" dirty="0"/>
          </a:p>
          <a:p>
            <a:pPr marL="539750" lvl="1" indent="-180975">
              <a:lnSpc>
                <a:spcPct val="150000"/>
              </a:lnSpc>
            </a:pPr>
            <a:r>
              <a:rPr lang="en-US" altLang="zh-CN" sz="1200" dirty="0"/>
              <a:t>Exploiting and Exploration </a:t>
            </a:r>
            <a:r>
              <a:rPr lang="zh-CN" altLang="en-US" sz="1200" dirty="0"/>
              <a:t>利用</a:t>
            </a:r>
            <a:r>
              <a:rPr lang="en-US" altLang="zh-CN" sz="1200" dirty="0"/>
              <a:t>/</a:t>
            </a:r>
            <a:r>
              <a:rPr lang="zh-CN" altLang="en-US" sz="1200" dirty="0"/>
              <a:t>探索</a:t>
            </a:r>
            <a:endParaRPr lang="en-US" altLang="zh-CN" sz="1200" dirty="0"/>
          </a:p>
          <a:p>
            <a:pPr marL="539750" lvl="1" indent="-180975">
              <a:lnSpc>
                <a:spcPct val="150000"/>
              </a:lnSpc>
            </a:pPr>
            <a:r>
              <a:rPr lang="zh-CN" altLang="en-US" sz="1200" dirty="0"/>
              <a:t>占用度量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47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Optimality vs exploration 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1BEB66-B038-3BBA-FCD9-0F27DFF3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01" y="584259"/>
            <a:ext cx="5639119" cy="41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2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Consistency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C79E5E-AF69-89C1-9248-B7DDFD58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92" y="482651"/>
            <a:ext cx="5734047" cy="42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Summary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4CD9F-319E-3159-E444-F0DE46D7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36" y="1149545"/>
            <a:ext cx="5017489" cy="31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8A90A31-22B1-29A9-0799-353D3E74A2F2}"/>
              </a:ext>
            </a:extLst>
          </p:cNvPr>
          <p:cNvSpPr txBox="1">
            <a:spLocks/>
          </p:cNvSpPr>
          <p:nvPr/>
        </p:nvSpPr>
        <p:spPr>
          <a:xfrm>
            <a:off x="474260" y="1152426"/>
            <a:ext cx="5424985" cy="199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1.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例子：无环境模型下的随机变量的取值</a:t>
            </a: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-sampling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2. MC Basic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3. MC Exploring Starts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4. MC without Exploring Starts - MC </a:t>
            </a:r>
            <a:r>
              <a:rPr lang="el-GR" altLang="zh-CN" sz="16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</a:t>
            </a:r>
            <a:r>
              <a:rPr lang="en-US" altLang="zh-CN" sz="16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  <a:t>- Greedy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094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4C8A7-307E-DBB4-BF70-06D210BC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7" y="1286106"/>
            <a:ext cx="5459104" cy="29031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609377-CF2B-CAF5-15C8-A05BD1C9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822" y="208860"/>
            <a:ext cx="2142979" cy="4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0DB6E-1285-80E8-5F01-E3595925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4" y="1308683"/>
            <a:ext cx="5941999" cy="28130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EB724F-A4AC-53BC-B11D-6A72AB5F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823" y="208860"/>
            <a:ext cx="1942950" cy="4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0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489F6-3691-43B6-9075-61B64FD0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0" y="948087"/>
            <a:ext cx="6459234" cy="3690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8963B9-3179-4253-FB98-04167E47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3" y="0"/>
            <a:ext cx="2852257" cy="22679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CFADD9-1C9D-7158-EB7D-E23B2EF6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71" y="3248233"/>
            <a:ext cx="1612900" cy="55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65FE05-0BF4-8C84-0514-7FC1ABCE5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21" y="3832433"/>
            <a:ext cx="1600200" cy="5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5A5745-CD45-4A1E-BE51-95FFBAE6E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80" y="4388034"/>
            <a:ext cx="2374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0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 estimation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4AF97-A725-F272-57A1-B332A1D4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2" y="1664316"/>
            <a:ext cx="6886184" cy="2349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F0ECB3-9F10-3C8B-84B9-5A3CE2C6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58" y="528583"/>
            <a:ext cx="3806005" cy="12488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E42D48-C600-9069-AFC6-CE50CF2F2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853" y="56253"/>
            <a:ext cx="2142979" cy="4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3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dc8ebb-0d4d-4d59-aac1-533156acda11"/>
  <p:tag name="COMMONDATA" val="eyJoZGlkIjoiNWE0MzEyMGY4NDk1YzhmNTBlNjJiNDJhYjA4YTk3ND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848</Words>
  <Application>Microsoft Macintosh PowerPoint</Application>
  <PresentationFormat>全屏显示(16:9)</PresentationFormat>
  <Paragraphs>104</Paragraphs>
  <Slides>42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CMSS12</vt:lpstr>
      <vt:lpstr>.SF NS</vt:lpstr>
      <vt:lpstr>Open Sans</vt:lpstr>
      <vt:lpstr>CMMI10</vt:lpstr>
      <vt:lpstr>Consolas</vt:lpstr>
      <vt:lpstr>Cambria Math</vt:lpstr>
      <vt:lpstr>Comic Sans MS</vt:lpstr>
      <vt:lpstr>Wingdings</vt:lpstr>
      <vt:lpstr>CMMI12</vt:lpstr>
      <vt:lpstr>CMSS10</vt:lpstr>
      <vt:lpstr>Acme</vt:lpstr>
      <vt:lpstr>Arial</vt:lpstr>
      <vt:lpstr>Calisto MT</vt:lpstr>
      <vt:lpstr>CMR7</vt:lpstr>
      <vt:lpstr>PT Sans Narrow</vt:lpstr>
      <vt:lpstr>-apple-system</vt:lpstr>
      <vt:lpstr>Tropic</vt:lpstr>
      <vt:lpstr>MC：蒙特卡洛学习</vt:lpstr>
      <vt:lpstr>Monte Carlo Learning </vt:lpstr>
      <vt:lpstr>复习下 BE和BOE</vt:lpstr>
      <vt:lpstr>本节目标</vt:lpstr>
      <vt:lpstr>目录</vt:lpstr>
      <vt:lpstr>看个例子：理解Monte Carlo预测</vt:lpstr>
      <vt:lpstr>看个例子：理解Monte Carlo预测</vt:lpstr>
      <vt:lpstr>看个例子：理解Monte Carlo预测</vt:lpstr>
      <vt:lpstr>Monte Carlo estimation</vt:lpstr>
      <vt:lpstr>2. Convert policy iteration to be model-free </vt:lpstr>
      <vt:lpstr>2. Convert policy iteration to be model-free </vt:lpstr>
      <vt:lpstr>2. Convert policy iteration to be model-free </vt:lpstr>
      <vt:lpstr>The MC Basic Algorithm </vt:lpstr>
      <vt:lpstr>The MC Basic Algorithm </vt:lpstr>
      <vt:lpstr>The MC Basic Algorithm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2: Episode Length </vt:lpstr>
      <vt:lpstr>MC Basic Algorithm - Illustrative example 2: Episode Length </vt:lpstr>
      <vt:lpstr>MC Basic Algorithm - Illustrative example 2: Episode Length </vt:lpstr>
      <vt:lpstr>MC Basic Algorithm - Illustrative example 2: Episode Length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MC：蒙特卡洛学习</dc:title>
  <dc:creator/>
  <cp:lastModifiedBy>Shihong Duan</cp:lastModifiedBy>
  <cp:revision>8</cp:revision>
  <dcterms:created xsi:type="dcterms:W3CDTF">2023-04-24T13:17:44Z</dcterms:created>
  <dcterms:modified xsi:type="dcterms:W3CDTF">2024-09-18T06:24:53Z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9F2A07F6EFD34B858D466542781BAFA5_12</vt:lpwstr>
  </property>
  <property fmtid="{D5CDD505-2E9C-101B-9397-08002B2CF9AE}" pid="3" name="KSOProductBuildVer">
    <vt:lpwstr>2052-11.1.0.14036</vt:lpwstr>
  </property>
</Properties>
</file>